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4"/>
  </p:sldMasterIdLst>
  <p:notesMasterIdLst>
    <p:notesMasterId r:id="rId30"/>
  </p:notesMasterIdLst>
  <p:handoutMasterIdLst>
    <p:handoutMasterId r:id="rId31"/>
  </p:handoutMasterIdLst>
  <p:sldIdLst>
    <p:sldId id="274" r:id="rId5"/>
    <p:sldId id="256" r:id="rId6"/>
    <p:sldId id="288" r:id="rId7"/>
    <p:sldId id="289" r:id="rId8"/>
    <p:sldId id="277" r:id="rId9"/>
    <p:sldId id="291" r:id="rId10"/>
    <p:sldId id="290" r:id="rId11"/>
    <p:sldId id="292" r:id="rId12"/>
    <p:sldId id="293" r:id="rId13"/>
    <p:sldId id="286" r:id="rId14"/>
    <p:sldId id="294" r:id="rId15"/>
    <p:sldId id="295" r:id="rId16"/>
    <p:sldId id="281" r:id="rId17"/>
    <p:sldId id="306" r:id="rId18"/>
    <p:sldId id="311" r:id="rId19"/>
    <p:sldId id="307" r:id="rId20"/>
    <p:sldId id="308" r:id="rId21"/>
    <p:sldId id="310" r:id="rId22"/>
    <p:sldId id="309" r:id="rId23"/>
    <p:sldId id="298" r:id="rId24"/>
    <p:sldId id="304" r:id="rId25"/>
    <p:sldId id="305" r:id="rId26"/>
    <p:sldId id="299" r:id="rId27"/>
    <p:sldId id="300" r:id="rId28"/>
    <p:sldId id="27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öretagspresentation" id="{BE45F431-1BD1-454D-A7AC-462424DE9E83}">
          <p14:sldIdLst>
            <p14:sldId id="274"/>
            <p14:sldId id="256"/>
            <p14:sldId id="288"/>
            <p14:sldId id="289"/>
            <p14:sldId id="277"/>
            <p14:sldId id="291"/>
            <p14:sldId id="290"/>
            <p14:sldId id="292"/>
            <p14:sldId id="293"/>
            <p14:sldId id="286"/>
            <p14:sldId id="294"/>
            <p14:sldId id="295"/>
            <p14:sldId id="281"/>
            <p14:sldId id="306"/>
            <p14:sldId id="311"/>
            <p14:sldId id="307"/>
            <p14:sldId id="308"/>
            <p14:sldId id="310"/>
            <p14:sldId id="309"/>
            <p14:sldId id="298"/>
            <p14:sldId id="304"/>
            <p14:sldId id="305"/>
            <p14:sldId id="299"/>
            <p14:sldId id="300"/>
            <p14:sldId id="273"/>
          </p14:sldIdLst>
        </p14:section>
        <p14:section name="Extrabilder" id="{4C98A70E-D9FF-F940-850B-F4B28A97242F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76"/>
    <p:restoredTop sz="80000"/>
  </p:normalViewPr>
  <p:slideViewPr>
    <p:cSldViewPr snapToGrid="0" snapToObjects="1">
      <p:cViewPr varScale="1">
        <p:scale>
          <a:sx n="53" d="100"/>
          <a:sy n="53" d="100"/>
        </p:scale>
        <p:origin x="14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544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A508878D-A3E1-BA40-B77F-3ECAE66781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D1648598-9249-584C-97E6-356633D162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575FA7-4FF0-E445-967E-3DED3F879367}" type="datetimeFigureOut">
              <a:rPr lang="sv-SE" smtClean="0"/>
              <a:t>2022-06-07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FA990CA6-E27F-D849-837C-B8C4DE4B7C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B061EFFD-36A6-A44E-8176-5FFFE067E3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B11510-0807-544B-874A-E977CF2C52EF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362964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jpg>
</file>

<file path=ppt/media/image20.jpg>
</file>

<file path=ppt/media/image21.jpg>
</file>

<file path=ppt/media/image22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81641C-6198-B344-B8CB-22D13C587276}" type="datetimeFigureOut">
              <a:rPr lang="sv-SE" smtClean="0"/>
              <a:t>2022-06-07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6BB721-B5CE-084F-9458-5F7607417462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5388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Vi trycker att det är bättre att visa vad vi har gjort för att ni ska förstå vad vi kan och hur vi kan hjälpa er. </a:t>
            </a:r>
          </a:p>
          <a:p>
            <a:r>
              <a:rPr lang="sv-SE" dirty="0"/>
              <a:t>Därför har vi handplockat några av våra mest intressanta </a:t>
            </a:r>
            <a:r>
              <a:rPr lang="sv-SE" dirty="0" err="1"/>
              <a:t>case</a:t>
            </a:r>
            <a:r>
              <a:rPr lang="sv-SE" dirty="0"/>
              <a:t> som vi nu kommer presentera för er. På det sätter får ni en större inblick i vad vi kan.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144218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14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82111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4742526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Vi finns representerade i våra tre största städer.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20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958924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Vi finns representerade i våra tre största städer.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23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076677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24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517284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Nu vet ni lite mer om oss, så hur kan vi hjälpa er att fullt blomma ut och nå nästa nivå? Hur tar vi nästa steg tillsammans framåt?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25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79906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610793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098108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Vi har fyra stora </a:t>
            </a:r>
            <a:r>
              <a:rPr lang="sv-SE" dirty="0" err="1"/>
              <a:t>huvudben</a:t>
            </a:r>
            <a:r>
              <a:rPr lang="sv-SE" dirty="0"/>
              <a:t> att luta oss mot. </a:t>
            </a:r>
          </a:p>
          <a:p>
            <a:r>
              <a:rPr lang="sv-SE" dirty="0"/>
              <a:t>Vi kan naturligtvis förklara allt väldigt djupt, men för oss är det viktigare att lösa era problem än att berätta vad vi kan för olika tekniska egenskaper. </a:t>
            </a:r>
          </a:p>
          <a:p>
            <a:r>
              <a:rPr lang="sv-SE" dirty="0"/>
              <a:t>Därför fattar vi oss kort så kan vi </a:t>
            </a:r>
            <a:r>
              <a:rPr lang="sv-SE" dirty="0" err="1"/>
              <a:t>änga</a:t>
            </a:r>
            <a:r>
              <a:rPr lang="sv-SE" dirty="0"/>
              <a:t> mer tid åt hur vi kan hjälpa er på riktigt.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62963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023836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11754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Vi har skapat en egen skola…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627401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11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794646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/>
              <a:t>Vi finns representerade i våra tre största städer. </a:t>
            </a:r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6BB721-B5CE-084F-9458-5F7607417462}" type="slidenum">
              <a:rPr lang="sv-SE" smtClean="0"/>
              <a:t>13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477296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emf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- aninm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hummel_bg_pres">
            <a:hlinkClick r:id="" action="ppaction://media"/>
            <a:extLst>
              <a:ext uri="{FF2B5EF4-FFF2-40B4-BE49-F238E27FC236}">
                <a16:creationId xmlns:a16="http://schemas.microsoft.com/office/drawing/2014/main" id="{2E344162-88D4-7D40-9FBA-FFCD03BDC066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10837" y="-49199"/>
            <a:ext cx="12413673" cy="6956397"/>
          </a:xfrm>
          <a:prstGeom prst="rect">
            <a:avLst/>
          </a:prstGeom>
        </p:spPr>
      </p:pic>
      <p:pic>
        <p:nvPicPr>
          <p:cNvPr id="7" name="Bildobjekt 6">
            <a:extLst>
              <a:ext uri="{FF2B5EF4-FFF2-40B4-BE49-F238E27FC236}">
                <a16:creationId xmlns:a16="http://schemas.microsoft.com/office/drawing/2014/main" id="{4CA1D0C9-D99C-1448-A9B4-25CA16651F1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72978" y="270509"/>
            <a:ext cx="116586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99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 showWhenStopped="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- color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">
            <a:extLst>
              <a:ext uri="{FF2B5EF4-FFF2-40B4-BE49-F238E27FC236}">
                <a16:creationId xmlns:a16="http://schemas.microsoft.com/office/drawing/2014/main" id="{C01A7A05-9B85-A345-B586-0085744EA8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0837" y="-49199"/>
            <a:ext cx="12413673" cy="6956397"/>
          </a:xfrm>
          <a:prstGeom prst="rect">
            <a:avLst/>
          </a:prstGeom>
        </p:spPr>
      </p:pic>
      <p:sp useBgFill="1">
        <p:nvSpPr>
          <p:cNvPr id="5" name="Picture Placeholder 2">
            <a:extLst>
              <a:ext uri="{FF2B5EF4-FFF2-40B4-BE49-F238E27FC236}">
                <a16:creationId xmlns:a16="http://schemas.microsoft.com/office/drawing/2014/main" id="{968156F1-B742-7F42-8771-0BDA89FA3A72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272978" y="264153"/>
            <a:ext cx="11646044" cy="631891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21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rubbe - color fra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">
            <a:extLst>
              <a:ext uri="{FF2B5EF4-FFF2-40B4-BE49-F238E27FC236}">
                <a16:creationId xmlns:a16="http://schemas.microsoft.com/office/drawing/2014/main" id="{C01A7A05-9B85-A345-B586-0085744EA8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0837" y="-49199"/>
            <a:ext cx="12413673" cy="6956397"/>
          </a:xfrm>
          <a:prstGeom prst="rect">
            <a:avLst/>
          </a:prstGeom>
        </p:spPr>
      </p:pic>
      <p:sp useBgFill="1">
        <p:nvSpPr>
          <p:cNvPr id="5" name="Picture Placeholder 2">
            <a:extLst>
              <a:ext uri="{FF2B5EF4-FFF2-40B4-BE49-F238E27FC236}">
                <a16:creationId xmlns:a16="http://schemas.microsoft.com/office/drawing/2014/main" id="{968156F1-B742-7F42-8771-0BDA89FA3A72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272978" y="264153"/>
            <a:ext cx="11646044" cy="631891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 dirty="0"/>
              <a:t>Klicka på ikonen för att lägga till en bild</a:t>
            </a:r>
            <a:endParaRPr lang="en-US" dirty="0"/>
          </a:p>
        </p:txBody>
      </p:sp>
      <p:sp>
        <p:nvSpPr>
          <p:cNvPr id="4" name="Rubrik 17">
            <a:extLst>
              <a:ext uri="{FF2B5EF4-FFF2-40B4-BE49-F238E27FC236}">
                <a16:creationId xmlns:a16="http://schemas.microsoft.com/office/drawing/2014/main" id="{C7243EB3-0B00-8D47-B060-586B96DBC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154" y="5298831"/>
            <a:ext cx="10890738" cy="1043354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8000" b="1" i="0" cap="all" baseline="0">
                <a:solidFill>
                  <a:schemeClr val="bg1"/>
                </a:solidFill>
                <a:latin typeface="Trade Gothic LT Pro Bold Conden" panose="020B0503040303020004" pitchFamily="34" charset="77"/>
              </a:defRPr>
            </a:lvl1pPr>
          </a:lstStyle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021996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ck 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>
            <a:extLst>
              <a:ext uri="{FF2B5EF4-FFF2-40B4-BE49-F238E27FC236}">
                <a16:creationId xmlns:a16="http://schemas.microsoft.com/office/drawing/2014/main" id="{F9D2CBAE-9AA3-BF4D-9594-3040A8A971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31" t="4811" r="3551" b="1282"/>
          <a:stretch/>
        </p:blipFill>
        <p:spPr>
          <a:xfrm>
            <a:off x="-147841" y="-83161"/>
            <a:ext cx="12487681" cy="7024322"/>
          </a:xfrm>
          <a:prstGeom prst="rect">
            <a:avLst/>
          </a:prstGeom>
        </p:spPr>
      </p:pic>
      <p:sp>
        <p:nvSpPr>
          <p:cNvPr id="13" name="Rektangel 12">
            <a:extLst>
              <a:ext uri="{FF2B5EF4-FFF2-40B4-BE49-F238E27FC236}">
                <a16:creationId xmlns:a16="http://schemas.microsoft.com/office/drawing/2014/main" id="{35397CE5-AE8C-0C4C-95B0-2392AB54C9B6}"/>
              </a:ext>
            </a:extLst>
          </p:cNvPr>
          <p:cNvSpPr/>
          <p:nvPr userDrawn="1"/>
        </p:nvSpPr>
        <p:spPr>
          <a:xfrm>
            <a:off x="272978" y="270509"/>
            <a:ext cx="11658600" cy="6316982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Rubrik 17">
            <a:extLst>
              <a:ext uri="{FF2B5EF4-FFF2-40B4-BE49-F238E27FC236}">
                <a16:creationId xmlns:a16="http://schemas.microsoft.com/office/drawing/2014/main" id="{77B9B728-28BA-D244-8782-BFAB7C4E7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614" y="1508761"/>
            <a:ext cx="10761785" cy="2101947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8000" b="1" i="0" cap="all" baseline="0">
                <a:solidFill>
                  <a:schemeClr val="bg1"/>
                </a:solidFill>
                <a:latin typeface="Trade Gothic LT Pro Bold Conden" panose="020B0503040303020004" pitchFamily="34" charset="77"/>
              </a:defRPr>
            </a:lvl1pPr>
          </a:lstStyle>
          <a:p>
            <a:r>
              <a:rPr lang="sv-SE" dirty="0"/>
              <a:t>Klicka här för att ändra mall för rubrikformat</a:t>
            </a:r>
          </a:p>
        </p:txBody>
      </p:sp>
      <p:sp>
        <p:nvSpPr>
          <p:cNvPr id="11" name="Platshållare för text 10">
            <a:extLst>
              <a:ext uri="{FF2B5EF4-FFF2-40B4-BE49-F238E27FC236}">
                <a16:creationId xmlns:a16="http://schemas.microsoft.com/office/drawing/2014/main" id="{DF623C2F-8D28-5C44-8A92-E4FB56ADCE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614" y="3868738"/>
            <a:ext cx="5275386" cy="80877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2000" b="0" i="0" baseline="0">
                <a:solidFill>
                  <a:schemeClr val="bg1"/>
                </a:solidFill>
                <a:latin typeface="Trade Gothic LT Pro Condensed N" panose="020B0506040303020004" pitchFamily="34" charset="77"/>
              </a:defRPr>
            </a:lvl1pPr>
          </a:lstStyle>
          <a:p>
            <a:r>
              <a:rPr lang="sv-SE" dirty="0"/>
              <a:t>Klicka här för att ändra format på bakgrundstexten
Nivå två
Nivå tre
Nivå fyra
Nivå fem</a:t>
            </a:r>
          </a:p>
        </p:txBody>
      </p:sp>
      <p:pic>
        <p:nvPicPr>
          <p:cNvPr id="14" name="Bildobjekt 13">
            <a:extLst>
              <a:ext uri="{FF2B5EF4-FFF2-40B4-BE49-F238E27FC236}">
                <a16:creationId xmlns:a16="http://schemas.microsoft.com/office/drawing/2014/main" id="{5200666C-3D78-134E-AF07-219C2A0668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063201" y="5838092"/>
            <a:ext cx="2336026" cy="377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9193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E72C1-838A-4BE0-93FE-3C9804B38524}" type="datetimeFigureOut">
              <a:rPr lang="sv-SE" smtClean="0"/>
              <a:t>2022-06-07</a:t>
            </a:fld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B15CE-0951-4492-AB0C-DC58549D4E2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71746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- blå pla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">
            <a:extLst>
              <a:ext uri="{FF2B5EF4-FFF2-40B4-BE49-F238E27FC236}">
                <a16:creationId xmlns:a16="http://schemas.microsoft.com/office/drawing/2014/main" id="{C01A7A05-9B85-A345-B586-0085744EA8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0837" y="-49199"/>
            <a:ext cx="12413673" cy="6956397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74D4C2F5-EF1B-4A4F-94D8-0E52A857C7E7}"/>
              </a:ext>
            </a:extLst>
          </p:cNvPr>
          <p:cNvSpPr/>
          <p:nvPr userDrawn="1"/>
        </p:nvSpPr>
        <p:spPr>
          <a:xfrm>
            <a:off x="272978" y="270509"/>
            <a:ext cx="11658600" cy="6316982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52BB3B80-1E8F-3547-829A-3BB7A24ECF2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81579" y="2893080"/>
            <a:ext cx="6648171" cy="107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452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- vit logoty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">
            <a:extLst>
              <a:ext uri="{FF2B5EF4-FFF2-40B4-BE49-F238E27FC236}">
                <a16:creationId xmlns:a16="http://schemas.microsoft.com/office/drawing/2014/main" id="{C01A7A05-9B85-A345-B586-0085744EA8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0837" y="-49199"/>
            <a:ext cx="12413673" cy="6956397"/>
          </a:xfrm>
          <a:prstGeom prst="rect">
            <a:avLst/>
          </a:prstGeom>
        </p:spPr>
      </p:pic>
      <p:pic>
        <p:nvPicPr>
          <p:cNvPr id="5" name="Bildobjekt 4">
            <a:extLst>
              <a:ext uri="{FF2B5EF4-FFF2-40B4-BE49-F238E27FC236}">
                <a16:creationId xmlns:a16="http://schemas.microsoft.com/office/drawing/2014/main" id="{52BB3B80-1E8F-3547-829A-3BB7A24ECF2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781579" y="2893080"/>
            <a:ext cx="6648171" cy="1073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020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">
            <a:extLst>
              <a:ext uri="{FF2B5EF4-FFF2-40B4-BE49-F238E27FC236}">
                <a16:creationId xmlns:a16="http://schemas.microsoft.com/office/drawing/2014/main" id="{C01A7A05-9B85-A345-B586-0085744EA8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10837" y="-49199"/>
            <a:ext cx="12413673" cy="6956397"/>
          </a:xfrm>
          <a:prstGeom prst="rect">
            <a:avLst/>
          </a:prstGeom>
        </p:spPr>
      </p:pic>
      <p:sp>
        <p:nvSpPr>
          <p:cNvPr id="11" name="Rektangel 10">
            <a:extLst>
              <a:ext uri="{FF2B5EF4-FFF2-40B4-BE49-F238E27FC236}">
                <a16:creationId xmlns:a16="http://schemas.microsoft.com/office/drawing/2014/main" id="{FE39CB7E-9465-1A48-A495-AD9274E848CD}"/>
              </a:ext>
            </a:extLst>
          </p:cNvPr>
          <p:cNvSpPr/>
          <p:nvPr userDrawn="1"/>
        </p:nvSpPr>
        <p:spPr>
          <a:xfrm>
            <a:off x="260421" y="228599"/>
            <a:ext cx="11671158" cy="5798129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3294" y="743604"/>
            <a:ext cx="10969106" cy="476995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 algn="l" fontAlgn="ctr" hangingPunct="0">
              <a:buNone/>
              <a:defRPr sz="3000" b="0" i="0" cap="all" baseline="0">
                <a:solidFill>
                  <a:schemeClr val="bg1"/>
                </a:solidFill>
                <a:latin typeface="Trade Gothic LT Pro Condensed N" panose="020B05060403030200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8" name="Rubrik 7">
            <a:extLst>
              <a:ext uri="{FF2B5EF4-FFF2-40B4-BE49-F238E27FC236}">
                <a16:creationId xmlns:a16="http://schemas.microsoft.com/office/drawing/2014/main" id="{BA4182E5-CAD3-B84C-B9AA-DFD0090DC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294" y="2041805"/>
            <a:ext cx="10969106" cy="3163716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 fontAlgn="t" hangingPunct="0">
              <a:defRPr sz="14500" b="1" i="0" cap="all" baseline="0">
                <a:solidFill>
                  <a:schemeClr val="bg1"/>
                </a:solidFill>
                <a:latin typeface="Trade Gothic LT Pro Bold Conden" panose="020B0503040303020004" pitchFamily="34" charset="77"/>
              </a:defRPr>
            </a:lvl1pPr>
          </a:lstStyle>
          <a:p>
            <a:endParaRPr lang="sv-SE" dirty="0"/>
          </a:p>
        </p:txBody>
      </p:sp>
      <p:cxnSp>
        <p:nvCxnSpPr>
          <p:cNvPr id="16" name="Rak 15">
            <a:extLst>
              <a:ext uri="{FF2B5EF4-FFF2-40B4-BE49-F238E27FC236}">
                <a16:creationId xmlns:a16="http://schemas.microsoft.com/office/drawing/2014/main" id="{F9D42949-69F4-0146-A477-919DE606370A}"/>
              </a:ext>
            </a:extLst>
          </p:cNvPr>
          <p:cNvCxnSpPr>
            <a:cxnSpLocks/>
          </p:cNvCxnSpPr>
          <p:nvPr userDrawn="1"/>
        </p:nvCxnSpPr>
        <p:spPr>
          <a:xfrm>
            <a:off x="594360" y="1257300"/>
            <a:ext cx="1098804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ruta 18">
            <a:extLst>
              <a:ext uri="{FF2B5EF4-FFF2-40B4-BE49-F238E27FC236}">
                <a16:creationId xmlns:a16="http://schemas.microsoft.com/office/drawing/2014/main" id="{8C1E9D09-8EC2-4B47-A602-2D593832B24C}"/>
              </a:ext>
            </a:extLst>
          </p:cNvPr>
          <p:cNvSpPr txBox="1"/>
          <p:nvPr userDrawn="1"/>
        </p:nvSpPr>
        <p:spPr>
          <a:xfrm>
            <a:off x="260420" y="6114396"/>
            <a:ext cx="2642799" cy="5539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sv-SE" sz="1000" b="1" i="0" baseline="0" dirty="0" err="1">
                <a:solidFill>
                  <a:schemeClr val="bg2"/>
                </a:solidFill>
                <a:latin typeface="Trade Gothic LT Pro Bold Conden" panose="020B0503040303020004" pitchFamily="34" charset="77"/>
              </a:rPr>
              <a:t>Cuebid</a:t>
            </a:r>
            <a:endParaRPr lang="sv-SE" sz="1000" b="1" i="0" baseline="0" dirty="0">
              <a:solidFill>
                <a:schemeClr val="bg2"/>
              </a:solidFill>
              <a:latin typeface="Trade Gothic LT Pro Bold Conden" panose="020B0503040303020004" pitchFamily="34" charset="77"/>
            </a:endParaRPr>
          </a:p>
          <a:p>
            <a:r>
              <a:rPr lang="sv-SE" sz="1000" b="0" i="0" baseline="0" dirty="0" err="1">
                <a:solidFill>
                  <a:schemeClr val="bg2"/>
                </a:solidFill>
                <a:latin typeface="Trade Gothic LT Pro Condensed N" panose="020B0506040303020004" pitchFamily="34" charset="77"/>
              </a:rPr>
              <a:t>info@cuebid.se</a:t>
            </a:r>
            <a:endParaRPr lang="sv-SE" sz="1000" b="0" i="0" baseline="0" dirty="0">
              <a:solidFill>
                <a:schemeClr val="bg2"/>
              </a:solidFill>
              <a:latin typeface="Trade Gothic LT Pro Condensed N" panose="020B0506040303020004" pitchFamily="34" charset="77"/>
            </a:endParaRPr>
          </a:p>
          <a:p>
            <a:r>
              <a:rPr lang="sv-SE" sz="1000" b="0" i="0" baseline="0" dirty="0" err="1">
                <a:solidFill>
                  <a:schemeClr val="bg2"/>
                </a:solidFill>
                <a:latin typeface="Trade Gothic LT Pro Condensed N" panose="020B0506040303020004" pitchFamily="34" charset="77"/>
              </a:rPr>
              <a:t>www.cuebid.se</a:t>
            </a:r>
            <a:endParaRPr lang="sv-SE" sz="1000" b="0" i="0" baseline="0" dirty="0">
              <a:solidFill>
                <a:schemeClr val="bg2"/>
              </a:solidFill>
              <a:latin typeface="Trade Gothic LT Pro Condensed N" panose="020B0506040303020004" pitchFamily="34" charset="77"/>
            </a:endParaRPr>
          </a:p>
        </p:txBody>
      </p:sp>
      <p:pic>
        <p:nvPicPr>
          <p:cNvPr id="21" name="Bildobjekt 20">
            <a:extLst>
              <a:ext uri="{FF2B5EF4-FFF2-40B4-BE49-F238E27FC236}">
                <a16:creationId xmlns:a16="http://schemas.microsoft.com/office/drawing/2014/main" id="{F21EB311-99E9-6C4A-9E63-3DAD3B5F079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13942" y="6378802"/>
            <a:ext cx="1551926" cy="25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938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">
            <a:extLst>
              <a:ext uri="{FF2B5EF4-FFF2-40B4-BE49-F238E27FC236}">
                <a16:creationId xmlns:a16="http://schemas.microsoft.com/office/drawing/2014/main" id="{C01A7A05-9B85-A345-B586-0085744EA8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7617" y="173505"/>
            <a:ext cx="11796765" cy="582388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3294" y="743604"/>
            <a:ext cx="10969106" cy="476995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 algn="l" fontAlgn="ctr" hangingPunct="0">
              <a:buNone/>
              <a:defRPr sz="2500" b="1" i="0" cap="all" baseline="0">
                <a:solidFill>
                  <a:schemeClr val="bg1"/>
                </a:solidFill>
                <a:latin typeface="Trade Gothic LT Pro Bold Conden" panose="020B05030403030200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Klicka här för att ändra mall för underrubrikformat</a:t>
            </a:r>
            <a:endParaRPr lang="en-US" dirty="0"/>
          </a:p>
        </p:txBody>
      </p:sp>
      <p:cxnSp>
        <p:nvCxnSpPr>
          <p:cNvPr id="12" name="Rak 11">
            <a:extLst>
              <a:ext uri="{FF2B5EF4-FFF2-40B4-BE49-F238E27FC236}">
                <a16:creationId xmlns:a16="http://schemas.microsoft.com/office/drawing/2014/main" id="{21DB738A-4633-794F-88A1-ACD51075D2DE}"/>
              </a:ext>
            </a:extLst>
          </p:cNvPr>
          <p:cNvCxnSpPr>
            <a:cxnSpLocks/>
          </p:cNvCxnSpPr>
          <p:nvPr userDrawn="1"/>
        </p:nvCxnSpPr>
        <p:spPr>
          <a:xfrm>
            <a:off x="594360" y="1257300"/>
            <a:ext cx="1098804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ruta 15">
            <a:extLst>
              <a:ext uri="{FF2B5EF4-FFF2-40B4-BE49-F238E27FC236}">
                <a16:creationId xmlns:a16="http://schemas.microsoft.com/office/drawing/2014/main" id="{85B67501-BAA2-204E-B263-E6848C4A6BFD}"/>
              </a:ext>
            </a:extLst>
          </p:cNvPr>
          <p:cNvSpPr txBox="1"/>
          <p:nvPr userDrawn="1"/>
        </p:nvSpPr>
        <p:spPr>
          <a:xfrm>
            <a:off x="226132" y="6114396"/>
            <a:ext cx="2677088" cy="5539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sv-SE" sz="1000" b="1" i="0" baseline="0" dirty="0" err="1">
                <a:solidFill>
                  <a:schemeClr val="tx1"/>
                </a:solidFill>
                <a:latin typeface="Trade Gothic LT Pro Bold Conden" panose="020B0503040303020004" pitchFamily="34" charset="77"/>
              </a:rPr>
              <a:t>Cuebid</a:t>
            </a:r>
            <a:endParaRPr lang="sv-SE" sz="1000" b="1" i="0" baseline="0" dirty="0">
              <a:solidFill>
                <a:schemeClr val="tx1"/>
              </a:solidFill>
              <a:latin typeface="Trade Gothic LT Pro Bold Conden" panose="020B0503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info@cuebid.se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www.cuebid.se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</p:txBody>
      </p:sp>
      <p:sp>
        <p:nvSpPr>
          <p:cNvPr id="18" name="Rubrik 17">
            <a:extLst>
              <a:ext uri="{FF2B5EF4-FFF2-40B4-BE49-F238E27FC236}">
                <a16:creationId xmlns:a16="http://schemas.microsoft.com/office/drawing/2014/main" id="{888EFA9D-674D-5147-A506-C4D570331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508761"/>
            <a:ext cx="10988040" cy="4011924"/>
          </a:xfrm>
          <a:prstGeom prst="rect">
            <a:avLst/>
          </a:prstGeom>
        </p:spPr>
        <p:txBody>
          <a:bodyPr lIns="0" tIns="0" rIns="0" bIns="0" anchor="t" anchorCtr="0"/>
          <a:lstStyle>
            <a:lvl1pPr>
              <a:defRPr sz="8000" b="1" i="0" cap="all" baseline="0">
                <a:solidFill>
                  <a:schemeClr val="bg1"/>
                </a:solidFill>
                <a:latin typeface="Trade Gothic LT Pro Bold Conden" panose="020B0503040303020004" pitchFamily="34" charset="77"/>
              </a:defRPr>
            </a:lvl1pPr>
          </a:lstStyle>
          <a:p>
            <a:r>
              <a:rPr lang="sv-SE" dirty="0"/>
              <a:t>Klicka här för att ändra mall för rubrikformat</a:t>
            </a:r>
          </a:p>
        </p:txBody>
      </p:sp>
      <p:pic>
        <p:nvPicPr>
          <p:cNvPr id="19" name="Bildobjekt 18">
            <a:extLst>
              <a:ext uri="{FF2B5EF4-FFF2-40B4-BE49-F238E27FC236}">
                <a16:creationId xmlns:a16="http://schemas.microsoft.com/office/drawing/2014/main" id="{CC82FEFC-C470-0341-B0AE-75368CC43ED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13942" y="6376191"/>
            <a:ext cx="1551926" cy="253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93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ktangel 10">
            <a:extLst>
              <a:ext uri="{FF2B5EF4-FFF2-40B4-BE49-F238E27FC236}">
                <a16:creationId xmlns:a16="http://schemas.microsoft.com/office/drawing/2014/main" id="{16546C42-F637-3A43-B35D-487312E72C55}"/>
              </a:ext>
            </a:extLst>
          </p:cNvPr>
          <p:cNvSpPr/>
          <p:nvPr userDrawn="1"/>
        </p:nvSpPr>
        <p:spPr>
          <a:xfrm>
            <a:off x="197617" y="217208"/>
            <a:ext cx="11733961" cy="58238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294" y="1555700"/>
            <a:ext cx="10969106" cy="3953560"/>
          </a:xfrm>
          <a:prstGeom prst="rect">
            <a:avLst/>
          </a:prstGeom>
        </p:spPr>
        <p:txBody>
          <a:bodyPr lIns="36000" tIns="0" rIns="0" bIns="0" anchor="t" anchorCtr="0"/>
          <a:lstStyle>
            <a:lvl1pPr fontAlgn="t">
              <a:defRPr sz="2000" b="0" i="0" kern="500" baseline="0">
                <a:latin typeface="Trade Gothic LT Pro Condensed N" panose="020B0506040303020004" pitchFamily="34" charset="77"/>
              </a:defRPr>
            </a:lvl1pPr>
          </a:lstStyle>
          <a:p>
            <a:pPr lvl="0"/>
            <a:r>
              <a:rPr lang="sv-SE" dirty="0"/>
              <a:t>Klicka här för att ändra format på bakgrundstexten
Nivå två
Nivå tre
Nivå fyra
Nivå fem</a:t>
            </a:r>
            <a:endParaRPr lang="en-US" dirty="0"/>
          </a:p>
        </p:txBody>
      </p:sp>
      <p:cxnSp>
        <p:nvCxnSpPr>
          <p:cNvPr id="14" name="Rak 13">
            <a:extLst>
              <a:ext uri="{FF2B5EF4-FFF2-40B4-BE49-F238E27FC236}">
                <a16:creationId xmlns:a16="http://schemas.microsoft.com/office/drawing/2014/main" id="{6E193876-B5D3-374B-A0C5-CD1DF1C39D7D}"/>
              </a:ext>
            </a:extLst>
          </p:cNvPr>
          <p:cNvCxnSpPr>
            <a:cxnSpLocks/>
          </p:cNvCxnSpPr>
          <p:nvPr userDrawn="1"/>
        </p:nvCxnSpPr>
        <p:spPr>
          <a:xfrm>
            <a:off x="594360" y="1257300"/>
            <a:ext cx="1098804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ubtitle 2">
            <a:extLst>
              <a:ext uri="{FF2B5EF4-FFF2-40B4-BE49-F238E27FC236}">
                <a16:creationId xmlns:a16="http://schemas.microsoft.com/office/drawing/2014/main" id="{A0965E47-0FAF-2D49-958D-85DDE5E722B1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613294" y="743604"/>
            <a:ext cx="10969106" cy="476995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 algn="l" fontAlgn="ctr" hangingPunct="0">
              <a:buNone/>
              <a:defRPr sz="3000" b="1" i="0" cap="all" baseline="0">
                <a:solidFill>
                  <a:schemeClr val="tx1"/>
                </a:solidFill>
                <a:latin typeface="Trade Gothic LT Pro Bold Conden" panose="020B05030403030200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pic>
        <p:nvPicPr>
          <p:cNvPr id="18" name="Bildobjekt 17">
            <a:extLst>
              <a:ext uri="{FF2B5EF4-FFF2-40B4-BE49-F238E27FC236}">
                <a16:creationId xmlns:a16="http://schemas.microsoft.com/office/drawing/2014/main" id="{F858E3EE-B2DF-9B49-9D8F-C071F951739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3942" y="6376191"/>
            <a:ext cx="1551926" cy="253209"/>
          </a:xfrm>
          <a:prstGeom prst="rect">
            <a:avLst/>
          </a:prstGeom>
        </p:spPr>
      </p:pic>
      <p:sp>
        <p:nvSpPr>
          <p:cNvPr id="19" name="textruta 18">
            <a:extLst>
              <a:ext uri="{FF2B5EF4-FFF2-40B4-BE49-F238E27FC236}">
                <a16:creationId xmlns:a16="http://schemas.microsoft.com/office/drawing/2014/main" id="{CB802925-82A1-6C4A-9829-C83A84BA5DB6}"/>
              </a:ext>
            </a:extLst>
          </p:cNvPr>
          <p:cNvSpPr txBox="1"/>
          <p:nvPr userDrawn="1"/>
        </p:nvSpPr>
        <p:spPr>
          <a:xfrm>
            <a:off x="226132" y="6114396"/>
            <a:ext cx="2677088" cy="5539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sv-SE" sz="1000" b="1" i="0" baseline="0" dirty="0" err="1">
                <a:solidFill>
                  <a:schemeClr val="tx1"/>
                </a:solidFill>
                <a:latin typeface="Trade Gothic LT Pro Bold Conden" panose="020B0503040303020004" pitchFamily="34" charset="77"/>
              </a:rPr>
              <a:t>Cuebid</a:t>
            </a:r>
            <a:endParaRPr lang="sv-SE" sz="1000" b="1" i="0" baseline="0" dirty="0">
              <a:solidFill>
                <a:schemeClr val="tx1"/>
              </a:solidFill>
              <a:latin typeface="Trade Gothic LT Pro Bold Conden" panose="020B0503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info@cuebid.se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www.cuebid.se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14879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16C1DB87-10EE-5346-85BD-6FFC27BFCF52}"/>
              </a:ext>
            </a:extLst>
          </p:cNvPr>
          <p:cNvSpPr/>
          <p:nvPr userDrawn="1"/>
        </p:nvSpPr>
        <p:spPr>
          <a:xfrm>
            <a:off x="197617" y="217208"/>
            <a:ext cx="11733961" cy="58238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C68CF91-C6D5-B540-AB29-38BBD539E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294" y="1555700"/>
            <a:ext cx="10969106" cy="3953560"/>
          </a:xfrm>
          <a:prstGeom prst="rect">
            <a:avLst/>
          </a:prstGeom>
        </p:spPr>
        <p:txBody>
          <a:bodyPr lIns="36000" tIns="0" rIns="0" bIns="0" anchor="t" anchorCtr="0"/>
          <a:lstStyle>
            <a:lvl1pPr fontAlgn="t">
              <a:defRPr sz="2000" b="0" i="0" kern="500" baseline="0">
                <a:latin typeface="Trade Gothic LT Pro Condensed N" panose="020B0506040303020004" pitchFamily="34" charset="77"/>
              </a:defRPr>
            </a:lvl1pPr>
          </a:lstStyle>
          <a:p>
            <a:pPr lvl="0"/>
            <a:r>
              <a:rPr lang="sv-SE" dirty="0"/>
              <a:t>Klicka här för att ändra format på bakgrundstexten
Nivå två
Nivå tre
Nivå fyra
Nivå fem</a:t>
            </a:r>
            <a:endParaRPr lang="en-US" dirty="0"/>
          </a:p>
        </p:txBody>
      </p:sp>
      <p:cxnSp>
        <p:nvCxnSpPr>
          <p:cNvPr id="11" name="Rak 10">
            <a:extLst>
              <a:ext uri="{FF2B5EF4-FFF2-40B4-BE49-F238E27FC236}">
                <a16:creationId xmlns:a16="http://schemas.microsoft.com/office/drawing/2014/main" id="{BD7ED245-686C-C245-9DF6-E11A6FC03816}"/>
              </a:ext>
            </a:extLst>
          </p:cNvPr>
          <p:cNvCxnSpPr>
            <a:cxnSpLocks/>
          </p:cNvCxnSpPr>
          <p:nvPr userDrawn="1"/>
        </p:nvCxnSpPr>
        <p:spPr>
          <a:xfrm>
            <a:off x="594360" y="1257300"/>
            <a:ext cx="1098804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5F82BE40-8504-FD44-8CCE-0296F47FB0D3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613294" y="743604"/>
            <a:ext cx="10969106" cy="476995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 algn="l" fontAlgn="ctr" hangingPunct="0">
              <a:buNone/>
              <a:defRPr sz="3000" b="1" i="0" cap="all" baseline="0">
                <a:solidFill>
                  <a:schemeClr val="tx1"/>
                </a:solidFill>
                <a:latin typeface="Trade Gothic LT Pro Bold Conden" panose="020B05030403030200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pic>
        <p:nvPicPr>
          <p:cNvPr id="14" name="Bildobjekt 13">
            <a:extLst>
              <a:ext uri="{FF2B5EF4-FFF2-40B4-BE49-F238E27FC236}">
                <a16:creationId xmlns:a16="http://schemas.microsoft.com/office/drawing/2014/main" id="{7A05D065-2164-6B4E-9F3F-4CA6040F1A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3942" y="6376191"/>
            <a:ext cx="1551926" cy="253209"/>
          </a:xfrm>
          <a:prstGeom prst="rect">
            <a:avLst/>
          </a:prstGeom>
        </p:spPr>
      </p:pic>
      <p:sp>
        <p:nvSpPr>
          <p:cNvPr id="15" name="textruta 14">
            <a:extLst>
              <a:ext uri="{FF2B5EF4-FFF2-40B4-BE49-F238E27FC236}">
                <a16:creationId xmlns:a16="http://schemas.microsoft.com/office/drawing/2014/main" id="{CF175AEE-A8C7-3A4B-9C87-4D8878610AF2}"/>
              </a:ext>
            </a:extLst>
          </p:cNvPr>
          <p:cNvSpPr txBox="1"/>
          <p:nvPr userDrawn="1"/>
        </p:nvSpPr>
        <p:spPr>
          <a:xfrm>
            <a:off x="226132" y="6114396"/>
            <a:ext cx="2677088" cy="5539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sv-SE" sz="1000" b="1" i="0" baseline="0" dirty="0" err="1">
                <a:solidFill>
                  <a:schemeClr val="tx1"/>
                </a:solidFill>
                <a:latin typeface="Trade Gothic LT Pro Bold Conden" panose="020B0503040303020004" pitchFamily="34" charset="77"/>
              </a:rPr>
              <a:t>Cuebid</a:t>
            </a:r>
            <a:endParaRPr lang="sv-SE" sz="1000" b="1" i="0" baseline="0" dirty="0">
              <a:solidFill>
                <a:schemeClr val="tx1"/>
              </a:solidFill>
              <a:latin typeface="Trade Gothic LT Pro Bold Conden" panose="020B0503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info@cuebid.se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www.cuebid.se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81512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16C1DB87-10EE-5346-85BD-6FFC27BFCF52}"/>
              </a:ext>
            </a:extLst>
          </p:cNvPr>
          <p:cNvSpPr/>
          <p:nvPr userDrawn="1"/>
        </p:nvSpPr>
        <p:spPr>
          <a:xfrm>
            <a:off x="197617" y="217208"/>
            <a:ext cx="11733961" cy="58238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C68CF91-C6D5-B540-AB29-38BBD539E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294" y="1555700"/>
            <a:ext cx="5318583" cy="3953560"/>
          </a:xfrm>
          <a:prstGeom prst="rect">
            <a:avLst/>
          </a:prstGeom>
        </p:spPr>
        <p:txBody>
          <a:bodyPr lIns="36000" tIns="0" rIns="0" bIns="0" anchor="t" anchorCtr="0"/>
          <a:lstStyle>
            <a:lvl1pPr fontAlgn="t">
              <a:defRPr sz="2000" b="0" i="0" kern="500" baseline="0">
                <a:latin typeface="Trade Gothic LT Pro Condensed N" panose="020B0506040303020004" pitchFamily="34" charset="77"/>
              </a:defRPr>
            </a:lvl1pPr>
          </a:lstStyle>
          <a:p>
            <a:pPr lvl="0"/>
            <a:r>
              <a:rPr lang="sv-SE" dirty="0"/>
              <a:t>Klicka här för att ändra format på bakgrundstexten
Nivå två
Nivå tre
Nivå fyra
Nivå fem</a:t>
            </a:r>
            <a:endParaRPr lang="en-US" dirty="0"/>
          </a:p>
        </p:txBody>
      </p:sp>
      <p:cxnSp>
        <p:nvCxnSpPr>
          <p:cNvPr id="11" name="Rak 10">
            <a:extLst>
              <a:ext uri="{FF2B5EF4-FFF2-40B4-BE49-F238E27FC236}">
                <a16:creationId xmlns:a16="http://schemas.microsoft.com/office/drawing/2014/main" id="{BD7ED245-686C-C245-9DF6-E11A6FC03816}"/>
              </a:ext>
            </a:extLst>
          </p:cNvPr>
          <p:cNvCxnSpPr>
            <a:cxnSpLocks/>
          </p:cNvCxnSpPr>
          <p:nvPr userDrawn="1"/>
        </p:nvCxnSpPr>
        <p:spPr>
          <a:xfrm>
            <a:off x="594360" y="1257300"/>
            <a:ext cx="1098804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5F82BE40-8504-FD44-8CCE-0296F47FB0D3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613294" y="743604"/>
            <a:ext cx="10969106" cy="476995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 algn="l" fontAlgn="ctr" hangingPunct="0">
              <a:buNone/>
              <a:defRPr sz="3000" b="1" i="0" cap="all" baseline="0">
                <a:solidFill>
                  <a:schemeClr val="tx1"/>
                </a:solidFill>
                <a:latin typeface="Trade Gothic LT Pro Bold Conden" panose="020B05030403030200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587B960A-A5FA-BF4C-8333-6EE46663920F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6260125" y="1555699"/>
            <a:ext cx="5318581" cy="3953557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 dirty="0"/>
              <a:t>Klicka på ikonen för att lägga till en bild</a:t>
            </a:r>
            <a:endParaRPr lang="en-US" dirty="0"/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77D42C6A-ACC0-564A-A0C5-47750D6C950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3942" y="6376191"/>
            <a:ext cx="1551926" cy="253209"/>
          </a:xfrm>
          <a:prstGeom prst="rect">
            <a:avLst/>
          </a:prstGeom>
        </p:spPr>
      </p:pic>
      <p:sp>
        <p:nvSpPr>
          <p:cNvPr id="14" name="textruta 13">
            <a:extLst>
              <a:ext uri="{FF2B5EF4-FFF2-40B4-BE49-F238E27FC236}">
                <a16:creationId xmlns:a16="http://schemas.microsoft.com/office/drawing/2014/main" id="{624340FF-1A6C-6C46-8DF1-118B98A289BF}"/>
              </a:ext>
            </a:extLst>
          </p:cNvPr>
          <p:cNvSpPr txBox="1"/>
          <p:nvPr userDrawn="1"/>
        </p:nvSpPr>
        <p:spPr>
          <a:xfrm>
            <a:off x="226132" y="6114396"/>
            <a:ext cx="2677088" cy="5539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sv-SE" sz="1000" b="1" i="0" baseline="0" dirty="0" err="1">
                <a:solidFill>
                  <a:schemeClr val="tx1"/>
                </a:solidFill>
                <a:latin typeface="Trade Gothic LT Pro Bold Conden" panose="020B0503040303020004" pitchFamily="34" charset="77"/>
              </a:rPr>
              <a:t>Cuebid</a:t>
            </a:r>
            <a:endParaRPr lang="sv-SE" sz="1000" b="1" i="0" baseline="0" dirty="0">
              <a:solidFill>
                <a:schemeClr val="tx1"/>
              </a:solidFill>
              <a:latin typeface="Trade Gothic LT Pro Bold Conden" panose="020B0503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info@cuebid.se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www.cuebid.se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69088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ärgade text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>
            <a:extLst>
              <a:ext uri="{FF2B5EF4-FFF2-40B4-BE49-F238E27FC236}">
                <a16:creationId xmlns:a16="http://schemas.microsoft.com/office/drawing/2014/main" id="{2E1BD057-172C-A141-A78F-BBF844123D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6901" t="387" r="1357" b="17870"/>
          <a:stretch/>
        </p:blipFill>
        <p:spPr>
          <a:xfrm>
            <a:off x="249124" y="217207"/>
            <a:ext cx="5823883" cy="5823883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C68CF91-C6D5-B540-AB29-38BBD539E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295" y="1955803"/>
            <a:ext cx="4974706" cy="3553457"/>
          </a:xfrm>
          <a:prstGeom prst="rect">
            <a:avLst/>
          </a:prstGeom>
        </p:spPr>
        <p:txBody>
          <a:bodyPr lIns="36000" tIns="0" rIns="0" bIns="0" anchor="t" anchorCtr="0"/>
          <a:lstStyle>
            <a:lvl1pPr fontAlgn="t">
              <a:defRPr sz="2000" b="0" i="0" kern="500" baseline="0">
                <a:solidFill>
                  <a:schemeClr val="bg1"/>
                </a:solidFill>
                <a:latin typeface="Trade Gothic LT Pro Condensed N" panose="020B0506040303020004" pitchFamily="34" charset="77"/>
              </a:defRPr>
            </a:lvl1pPr>
          </a:lstStyle>
          <a:p>
            <a:pPr lvl="0"/>
            <a:r>
              <a:rPr lang="sv-SE" dirty="0"/>
              <a:t>Klicka här för att ändra format på bakgrundstexten
Nivå två
Nivå tre
Nivå fyra
Nivå fem</a:t>
            </a:r>
            <a:endParaRPr lang="en-US" dirty="0"/>
          </a:p>
        </p:txBody>
      </p:sp>
      <p:cxnSp>
        <p:nvCxnSpPr>
          <p:cNvPr id="11" name="Rak 10">
            <a:extLst>
              <a:ext uri="{FF2B5EF4-FFF2-40B4-BE49-F238E27FC236}">
                <a16:creationId xmlns:a16="http://schemas.microsoft.com/office/drawing/2014/main" id="{BD7ED245-686C-C245-9DF6-E11A6FC03816}"/>
              </a:ext>
            </a:extLst>
          </p:cNvPr>
          <p:cNvCxnSpPr>
            <a:cxnSpLocks/>
          </p:cNvCxnSpPr>
          <p:nvPr userDrawn="1"/>
        </p:nvCxnSpPr>
        <p:spPr>
          <a:xfrm>
            <a:off x="594360" y="1651000"/>
            <a:ext cx="499364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ubtitle 2">
            <a:extLst>
              <a:ext uri="{FF2B5EF4-FFF2-40B4-BE49-F238E27FC236}">
                <a16:creationId xmlns:a16="http://schemas.microsoft.com/office/drawing/2014/main" id="{5F82BE40-8504-FD44-8CCE-0296F47FB0D3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613294" y="743604"/>
            <a:ext cx="4974707" cy="90739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 algn="l" fontAlgn="ctr" hangingPunct="0">
              <a:buNone/>
              <a:defRPr sz="3000" b="1" i="0" cap="all" baseline="0">
                <a:solidFill>
                  <a:schemeClr val="bg1"/>
                </a:solidFill>
                <a:latin typeface="Trade Gothic LT Pro Bold Conden" panose="020B0503040303020004" pitchFamily="34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US" dirty="0"/>
          </a:p>
        </p:txBody>
      </p:sp>
      <p:sp useBgFill="1">
        <p:nvSpPr>
          <p:cNvPr id="17" name="Picture Placeholder 2">
            <a:extLst>
              <a:ext uri="{FF2B5EF4-FFF2-40B4-BE49-F238E27FC236}">
                <a16:creationId xmlns:a16="http://schemas.microsoft.com/office/drawing/2014/main" id="{587B960A-A5FA-BF4C-8333-6EE46663920F}"/>
              </a:ext>
            </a:extLst>
          </p:cNvPr>
          <p:cNvSpPr>
            <a:spLocks noGrp="1" noChangeAspect="1"/>
          </p:cNvSpPr>
          <p:nvPr>
            <p:ph type="pic" idx="14"/>
          </p:nvPr>
        </p:nvSpPr>
        <p:spPr>
          <a:xfrm>
            <a:off x="6362700" y="228600"/>
            <a:ext cx="5603168" cy="5823883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 dirty="0"/>
              <a:t>Klicka på ikonen för att lägga till en bild</a:t>
            </a:r>
            <a:endParaRPr lang="en-US" dirty="0"/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970D47A4-0A14-CF4A-A3E5-675AD999163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413942" y="6376191"/>
            <a:ext cx="1551926" cy="253209"/>
          </a:xfrm>
          <a:prstGeom prst="rect">
            <a:avLst/>
          </a:prstGeom>
        </p:spPr>
      </p:pic>
      <p:sp>
        <p:nvSpPr>
          <p:cNvPr id="14" name="textruta 13">
            <a:extLst>
              <a:ext uri="{FF2B5EF4-FFF2-40B4-BE49-F238E27FC236}">
                <a16:creationId xmlns:a16="http://schemas.microsoft.com/office/drawing/2014/main" id="{C270B887-D651-B34B-9696-A1AACCA1EA36}"/>
              </a:ext>
            </a:extLst>
          </p:cNvPr>
          <p:cNvSpPr txBox="1"/>
          <p:nvPr userDrawn="1"/>
        </p:nvSpPr>
        <p:spPr>
          <a:xfrm>
            <a:off x="226132" y="6114396"/>
            <a:ext cx="2677088" cy="5539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sv-SE" sz="1000" b="1" i="0" baseline="0" dirty="0" err="1">
                <a:solidFill>
                  <a:schemeClr val="tx1"/>
                </a:solidFill>
                <a:latin typeface="Trade Gothic LT Pro Bold Conden" panose="020B0503040303020004" pitchFamily="34" charset="77"/>
              </a:rPr>
              <a:t>Cuebid</a:t>
            </a:r>
            <a:endParaRPr lang="sv-SE" sz="1000" b="1" i="0" baseline="0" dirty="0">
              <a:solidFill>
                <a:schemeClr val="tx1"/>
              </a:solidFill>
              <a:latin typeface="Trade Gothic LT Pro Bold Conden" panose="020B0503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info@cuebid.se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  <a:p>
            <a:r>
              <a:rPr lang="sv-SE" sz="1000" b="0" i="0" baseline="0" dirty="0" err="1">
                <a:solidFill>
                  <a:schemeClr val="tx1"/>
                </a:solidFill>
                <a:latin typeface="Trade Gothic LT Pro Condensed N" panose="020B0506040303020004" pitchFamily="34" charset="77"/>
              </a:rPr>
              <a:t>www.cuebid.se</a:t>
            </a:r>
            <a:endParaRPr lang="sv-SE" sz="1000" b="0" i="0" baseline="0" dirty="0">
              <a:solidFill>
                <a:schemeClr val="tx1"/>
              </a:solidFill>
              <a:latin typeface="Trade Gothic LT Pro Condensed N" panose="020B05060403030200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23022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7991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0" r:id="rId1"/>
    <p:sldLayoutId id="2147483771" r:id="rId2"/>
    <p:sldLayoutId id="2147483777" r:id="rId3"/>
    <p:sldLayoutId id="2147483768" r:id="rId4"/>
    <p:sldLayoutId id="2147483757" r:id="rId5"/>
    <p:sldLayoutId id="2147483758" r:id="rId6"/>
    <p:sldLayoutId id="2147483759" r:id="rId7"/>
    <p:sldLayoutId id="2147483772" r:id="rId8"/>
    <p:sldLayoutId id="2147483774" r:id="rId9"/>
    <p:sldLayoutId id="2147483773" r:id="rId10"/>
    <p:sldLayoutId id="2147483775" r:id="rId11"/>
    <p:sldLayoutId id="2147483776" r:id="rId12"/>
    <p:sldLayoutId id="214748377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derrubrik 4">
            <a:extLst>
              <a:ext uri="{FF2B5EF4-FFF2-40B4-BE49-F238E27FC236}">
                <a16:creationId xmlns:a16="http://schemas.microsoft.com/office/drawing/2014/main" id="{8DA8AB3C-7D73-F442-847A-374E501BF34B}"/>
              </a:ext>
            </a:extLst>
          </p:cNvPr>
          <p:cNvSpPr txBox="1">
            <a:spLocks/>
          </p:cNvSpPr>
          <p:nvPr/>
        </p:nvSpPr>
        <p:spPr>
          <a:xfrm>
            <a:off x="613294" y="4845587"/>
            <a:ext cx="10969106" cy="31087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sv-SE" sz="2000" b="1" dirty="0">
                <a:solidFill>
                  <a:schemeClr val="bg2"/>
                </a:solidFill>
                <a:latin typeface="Trade Gothic LT Pro Bold Conden" panose="020B0503040303020004" pitchFamily="34" charset="77"/>
              </a:rPr>
              <a:t>Online-säkerhet Grunder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sv-SE" sz="2000" b="1" dirty="0">
                <a:solidFill>
                  <a:schemeClr val="bg2"/>
                </a:solidFill>
                <a:latin typeface="Trade Gothic LT Pro Bold Conden" panose="020B0503040303020004" pitchFamily="34" charset="77"/>
              </a:rPr>
              <a:t>Jesper Värn</a:t>
            </a:r>
          </a:p>
        </p:txBody>
      </p:sp>
    </p:spTree>
    <p:extLst>
      <p:ext uri="{BB962C8B-B14F-4D97-AF65-F5344CB8AC3E}">
        <p14:creationId xmlns:p14="http://schemas.microsoft.com/office/powerpoint/2010/main" val="1266707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derrubrik 3">
            <a:extLst>
              <a:ext uri="{FF2B5EF4-FFF2-40B4-BE49-F238E27FC236}">
                <a16:creationId xmlns:a16="http://schemas.microsoft.com/office/drawing/2014/main" id="{F0F9B04F-0373-744A-83AD-EA422DD296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 anchorCtr="0">
            <a:normAutofit/>
          </a:bodyPr>
          <a:lstStyle/>
          <a:p>
            <a:r>
              <a:rPr lang="sv-SE" dirty="0"/>
              <a:t>Hotbild fortsättning</a:t>
            </a:r>
            <a:endParaRPr lang="sv-SE" sz="3000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3A69F13-4EA5-0449-A8A3-2BCB6C12498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sv-SE" sz="12500" dirty="0"/>
              <a:t>Hur arbetar hackers?</a:t>
            </a:r>
          </a:p>
        </p:txBody>
      </p:sp>
    </p:spTree>
    <p:extLst>
      <p:ext uri="{BB962C8B-B14F-4D97-AF65-F5344CB8AC3E}">
        <p14:creationId xmlns:p14="http://schemas.microsoft.com/office/powerpoint/2010/main" val="14659468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C9144470-8520-CF4F-8875-5D08D2B56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Ordlistor och ”Brute force”</a:t>
            </a:r>
          </a:p>
          <a:p>
            <a:r>
              <a:rPr lang="sv-SE" dirty="0"/>
              <a:t>Rainbow tables</a:t>
            </a:r>
          </a:p>
          <a:p>
            <a:r>
              <a:rPr lang="sv-SE" dirty="0"/>
              <a:t>Bakdörrar/standardkonton</a:t>
            </a:r>
          </a:p>
          <a:p>
            <a:r>
              <a:rPr lang="sv-SE" dirty="0"/>
              <a:t>Erfarenhetsbaserade gissningar</a:t>
            </a:r>
          </a:p>
          <a:p>
            <a:r>
              <a:rPr lang="sv-SE" dirty="0"/>
              <a:t>Skenmål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/>
          <a:lstStyle/>
          <a:p>
            <a:r>
              <a:rPr lang="sv-SE" dirty="0"/>
              <a:t>Lösenordssäkerhet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9D2AF58D-BAD2-DB45-B81C-6DC0CDDE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99" y="698698"/>
            <a:ext cx="225425" cy="3522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0" y="1325947"/>
            <a:ext cx="5492846" cy="4929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866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Att utge sig för att vara en partner/kund/användare/chef</a:t>
            </a:r>
          </a:p>
          <a:p>
            <a:r>
              <a:rPr lang="sv-SE" dirty="0"/>
              <a:t>Fysisk access</a:t>
            </a:r>
          </a:p>
          <a:p>
            <a:pPr lvl="1"/>
            <a:r>
              <a:rPr lang="sv-SE" dirty="0"/>
              <a:t>”Shoulder surfing”</a:t>
            </a:r>
          </a:p>
          <a:p>
            <a:pPr lvl="1"/>
            <a:r>
              <a:rPr lang="sv-SE" dirty="0"/>
              <a:t>”Dumpster diving”</a:t>
            </a:r>
          </a:p>
          <a:p>
            <a:pPr lvl="1"/>
            <a:r>
              <a:rPr lang="sv-SE" dirty="0"/>
              <a:t>Plantera data</a:t>
            </a:r>
          </a:p>
          <a:p>
            <a:pPr lvl="1"/>
            <a:endParaRPr lang="sv-SE" dirty="0"/>
          </a:p>
          <a:p>
            <a:r>
              <a:rPr lang="sv-SE" dirty="0"/>
              <a:t>Spoofing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sv-SE" dirty="0"/>
              <a:t>Social Engineering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69" r="1216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05275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derrubrik 3">
            <a:extLst>
              <a:ext uri="{FF2B5EF4-FFF2-40B4-BE49-F238E27FC236}">
                <a16:creationId xmlns:a16="http://schemas.microsoft.com/office/drawing/2014/main" id="{F0F9B04F-0373-744A-83AD-EA422DD296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 anchorCtr="0">
            <a:normAutofit/>
          </a:bodyPr>
          <a:lstStyle/>
          <a:p>
            <a:r>
              <a:rPr lang="sv-SE" sz="3000" dirty="0" err="1"/>
              <a:t>Cuebid</a:t>
            </a:r>
            <a:endParaRPr lang="sv-SE" sz="3000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3A69F13-4EA5-0449-A8A3-2BCB6C12498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sv-SE" sz="7200" dirty="0"/>
              <a:t>Verkliga exempel och dess konsekvenser</a:t>
            </a:r>
          </a:p>
        </p:txBody>
      </p:sp>
    </p:spTree>
    <p:extLst>
      <p:ext uri="{BB962C8B-B14F-4D97-AF65-F5344CB8AC3E}">
        <p14:creationId xmlns:p14="http://schemas.microsoft.com/office/powerpoint/2010/main" val="1752025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C9144470-8520-CF4F-8875-5D08D2B56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Iranska kärnprogrammet</a:t>
            </a:r>
          </a:p>
          <a:p>
            <a:r>
              <a:rPr lang="sv-SE" dirty="0"/>
              <a:t>Attacken – USB-stickor</a:t>
            </a:r>
          </a:p>
          <a:p>
            <a:r>
              <a:rPr lang="sv-SE" dirty="0"/>
              <a:t>Specialbyggd hårdvara</a:t>
            </a:r>
          </a:p>
          <a:p>
            <a:r>
              <a:rPr lang="sv-SE" dirty="0"/>
              <a:t>Upptäcks av leverantören</a:t>
            </a:r>
          </a:p>
          <a:p>
            <a:r>
              <a:rPr lang="sv-SE" dirty="0"/>
              <a:t>Fysiskt slitage på utrustningen</a:t>
            </a:r>
          </a:p>
          <a:p>
            <a:r>
              <a:rPr lang="sv-SE" dirty="0"/>
              <a:t>Statlig aktör – hög motivation</a:t>
            </a:r>
          </a:p>
          <a:p>
            <a:r>
              <a:rPr lang="sv-SE" dirty="0"/>
              <a:t>Rättsligt efterspel</a:t>
            </a:r>
          </a:p>
          <a:p>
            <a:r>
              <a:rPr lang="sv-SE" dirty="0"/>
              <a:t>Slutsatser? 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/>
          <a:lstStyle/>
          <a:p>
            <a:r>
              <a:rPr lang="sv-SE" dirty="0"/>
              <a:t>Stuxnet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9D2AF58D-BAD2-DB45-B81C-6DC0CDDE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99" y="698698"/>
            <a:ext cx="225425" cy="35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6253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Säkerhet i appar i arbetstelefoner</a:t>
            </a:r>
          </a:p>
          <a:p>
            <a:r>
              <a:rPr lang="sv-SE" dirty="0"/>
              <a:t>Finns det appar på telefonen som inte är kontrollerade av arbetsgivaren?</a:t>
            </a:r>
          </a:p>
          <a:p>
            <a:r>
              <a:rPr lang="sv-SE" dirty="0"/>
              <a:t>Personlig attackvektor?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sv-SE" dirty="0"/>
              <a:t>APP-säkerhet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31" b="32231"/>
          <a:stretch>
            <a:fillRect/>
          </a:stretch>
        </p:blipFill>
        <p:spPr>
          <a:xfrm>
            <a:off x="6260126" y="1641764"/>
            <a:ext cx="4301188" cy="3314700"/>
          </a:xfrm>
        </p:spPr>
      </p:pic>
    </p:spTree>
    <p:extLst>
      <p:ext uri="{BB962C8B-B14F-4D97-AF65-F5344CB8AC3E}">
        <p14:creationId xmlns:p14="http://schemas.microsoft.com/office/powerpoint/2010/main" val="14299014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/>
          <a:lstStyle/>
          <a:p>
            <a:r>
              <a:rPr lang="sv-SE" dirty="0"/>
              <a:t>Appsäkerhet i praktiken - Lökärrshistorien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9D2AF58D-BAD2-DB45-B81C-6DC0CDDE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99" y="698698"/>
            <a:ext cx="225425" cy="352228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Appen Tinder anger hur nära andra personer i datingtjänsten befinner sig, men inte riktning. Genom att skicka ut en ordonnans att mäta upp avståndet till samma militära profiler från två andra platser, så kunde man triangulera förbandet.</a:t>
            </a:r>
          </a:p>
          <a:p>
            <a:endParaRPr lang="sv-SE" dirty="0"/>
          </a:p>
          <a:p>
            <a:endParaRPr lang="sv-S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93248"/>
            <a:ext cx="5329476" cy="419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405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6.idrottonline.se/globalassets/ifk-mora-ok/statiska-filer/kartor/skattungby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153" y="349432"/>
            <a:ext cx="10253694" cy="6159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llips 1"/>
          <p:cNvSpPr/>
          <p:nvPr/>
        </p:nvSpPr>
        <p:spPr>
          <a:xfrm>
            <a:off x="2122098" y="948906"/>
            <a:ext cx="957532" cy="871268"/>
          </a:xfrm>
          <a:prstGeom prst="ellipse">
            <a:avLst/>
          </a:prstGeom>
          <a:solidFill>
            <a:srgbClr val="FFFF0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Ellips 3"/>
          <p:cNvSpPr/>
          <p:nvPr/>
        </p:nvSpPr>
        <p:spPr>
          <a:xfrm>
            <a:off x="2865048" y="857250"/>
            <a:ext cx="1192602" cy="1096274"/>
          </a:xfrm>
          <a:prstGeom prst="ellipse">
            <a:avLst/>
          </a:prstGeom>
          <a:solidFill>
            <a:schemeClr val="accent1">
              <a:lumMod val="75000"/>
              <a:alpha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Ellips 4"/>
          <p:cNvSpPr/>
          <p:nvPr/>
        </p:nvSpPr>
        <p:spPr>
          <a:xfrm>
            <a:off x="2600325" y="1489854"/>
            <a:ext cx="698380" cy="660640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70490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Tindertrianguleringsattacken från Trident Juncture - svenska eldledare slog ut Patriot-batteri </a:t>
            </a:r>
          </a:p>
          <a:p>
            <a:r>
              <a:rPr lang="sv-SE" dirty="0"/>
              <a:t>"Under övning Trident Juncture innästlade en JFIST ur Artilleriregementet in på djupet av motståndarens gruppering med hjälp av helikopter. Från en sluten oplats spanade gruppen i 8 dygn på motståndaren och bekämpade bland annat ett Patriot luftvärnssystem samt en ledningsplats.”</a:t>
            </a:r>
          </a:p>
          <a:p>
            <a:r>
              <a:rPr lang="sv-SE" dirty="0"/>
              <a:t>Motståndarens patruller ska ha kommit så nära som tio meter utan att ha upptäckt svenskarna.</a:t>
            </a:r>
          </a:p>
          <a:p>
            <a:r>
              <a:rPr lang="sv-SE" dirty="0"/>
              <a:t>Efter ett flertal omgrupperingar utgår motståndarna från att de är radiopejlade varför radiotystnad kommenderas.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sv-SE" dirty="0"/>
              <a:t>App-säkerhet i praktiken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9" r="208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42487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Efter fjärde ”bekämpningen” misstänks övningsledningen för att läcka grupperingsplatsen till Svenskarna.</a:t>
            </a:r>
          </a:p>
          <a:p>
            <a:r>
              <a:rPr lang="sv-SE" dirty="0"/>
              <a:t>Till saken hör att det förstås bör vara totalt mobiltelefonförbud, åtminstone för smartphones, i ett skarpt läge. Alternativt att dessa ska vara avstängda annat än om förbindelser ej kan upprättas på annat, säkert vis. Och oavsett då inte köra några appar för sociala medier.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sv-SE" dirty="0"/>
              <a:t>App-säkerhet (fortsättning)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3" b="4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95911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derrubrik 3">
            <a:extLst>
              <a:ext uri="{FF2B5EF4-FFF2-40B4-BE49-F238E27FC236}">
                <a16:creationId xmlns:a16="http://schemas.microsoft.com/office/drawing/2014/main" id="{F0F9B04F-0373-744A-83AD-EA422DD296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 anchorCtr="0">
            <a:normAutofit/>
          </a:bodyPr>
          <a:lstStyle/>
          <a:p>
            <a:r>
              <a:rPr lang="sv-SE" sz="3000" dirty="0"/>
              <a:t>Säkerhetsintroduktion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3A69F13-4EA5-0449-A8A3-2BCB6C12498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sv-SE" sz="12500" dirty="0"/>
              <a:t>Hotbild</a:t>
            </a:r>
          </a:p>
        </p:txBody>
      </p:sp>
    </p:spTree>
    <p:extLst>
      <p:ext uri="{BB962C8B-B14F-4D97-AF65-F5344CB8AC3E}">
        <p14:creationId xmlns:p14="http://schemas.microsoft.com/office/powerpoint/2010/main" val="2582207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derrubrik 3">
            <a:extLst>
              <a:ext uri="{FF2B5EF4-FFF2-40B4-BE49-F238E27FC236}">
                <a16:creationId xmlns:a16="http://schemas.microsoft.com/office/drawing/2014/main" id="{F0F9B04F-0373-744A-83AD-EA422DD296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 anchorCtr="0">
            <a:normAutofit/>
          </a:bodyPr>
          <a:lstStyle/>
          <a:p>
            <a:r>
              <a:rPr lang="sv-SE" sz="3000" dirty="0" err="1"/>
              <a:t>Cuebid</a:t>
            </a:r>
            <a:endParaRPr lang="sv-SE" sz="3000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3A69F13-4EA5-0449-A8A3-2BCB6C12498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sv-SE" sz="7200" dirty="0"/>
              <a:t>Vad är kryptering?</a:t>
            </a:r>
          </a:p>
        </p:txBody>
      </p:sp>
    </p:spTree>
    <p:extLst>
      <p:ext uri="{BB962C8B-B14F-4D97-AF65-F5344CB8AC3E}">
        <p14:creationId xmlns:p14="http://schemas.microsoft.com/office/powerpoint/2010/main" val="13829280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Steganografi</a:t>
            </a:r>
          </a:p>
          <a:p>
            <a:r>
              <a:rPr lang="sv-SE" dirty="0"/>
              <a:t>Matematiska krypto</a:t>
            </a:r>
          </a:p>
          <a:p>
            <a:pPr lvl="1"/>
            <a:r>
              <a:rPr lang="sv-SE" dirty="0"/>
              <a:t>Symmetrisk kryptering</a:t>
            </a:r>
          </a:p>
          <a:p>
            <a:pPr lvl="2"/>
            <a:r>
              <a:rPr lang="sv-SE" dirty="0"/>
              <a:t>DES, AES, One-way-hash – MD5</a:t>
            </a:r>
          </a:p>
          <a:p>
            <a:pPr lvl="1"/>
            <a:r>
              <a:rPr lang="sv-SE" dirty="0"/>
              <a:t>Assymetrisk kryptering</a:t>
            </a:r>
          </a:p>
          <a:p>
            <a:pPr lvl="2"/>
            <a:r>
              <a:rPr lang="sv-SE" dirty="0"/>
              <a:t>RSA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sv-SE" dirty="0"/>
              <a:t>Vad är kryptering?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125" y="1760725"/>
            <a:ext cx="5318581" cy="3543504"/>
          </a:xfrm>
        </p:spPr>
      </p:pic>
    </p:spTree>
    <p:extLst>
      <p:ext uri="{BB962C8B-B14F-4D97-AF65-F5344CB8AC3E}">
        <p14:creationId xmlns:p14="http://schemas.microsoft.com/office/powerpoint/2010/main" val="28615764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Nätverk: VPN (Ipsec,SSL, TLS, SSH)</a:t>
            </a:r>
          </a:p>
          <a:p>
            <a:r>
              <a:rPr lang="sv-SE" dirty="0"/>
              <a:t>Mailsäkerhet: PGP, PEM, X400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2"/>
          </p:nvPr>
        </p:nvSpPr>
        <p:spPr/>
        <p:txBody>
          <a:bodyPr/>
          <a:lstStyle/>
          <a:p>
            <a:r>
              <a:rPr lang="sv-SE" dirty="0"/>
              <a:t>Vad är kryptering? – Teknik som använder kryptoskydd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125" y="1760725"/>
            <a:ext cx="5318581" cy="3543504"/>
          </a:xfrm>
        </p:spPr>
      </p:pic>
    </p:spTree>
    <p:extLst>
      <p:ext uri="{BB962C8B-B14F-4D97-AF65-F5344CB8AC3E}">
        <p14:creationId xmlns:p14="http://schemas.microsoft.com/office/powerpoint/2010/main" val="12012437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derrubrik 3">
            <a:extLst>
              <a:ext uri="{FF2B5EF4-FFF2-40B4-BE49-F238E27FC236}">
                <a16:creationId xmlns:a16="http://schemas.microsoft.com/office/drawing/2014/main" id="{F0F9B04F-0373-744A-83AD-EA422DD296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 anchorCtr="0">
            <a:normAutofit/>
          </a:bodyPr>
          <a:lstStyle/>
          <a:p>
            <a:r>
              <a:rPr lang="sv-SE" sz="3000" dirty="0" err="1"/>
              <a:t>Cuebid</a:t>
            </a:r>
            <a:endParaRPr lang="sv-SE" sz="3000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3A69F13-4EA5-0449-A8A3-2BCB6C12498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sv-SE" sz="7200" dirty="0"/>
              <a:t>Enkla tips på vad man kan göra för att skydda sig</a:t>
            </a:r>
          </a:p>
        </p:txBody>
      </p:sp>
    </p:spTree>
    <p:extLst>
      <p:ext uri="{BB962C8B-B14F-4D97-AF65-F5344CB8AC3E}">
        <p14:creationId xmlns:p14="http://schemas.microsoft.com/office/powerpoint/2010/main" val="2806107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C9144470-8520-CF4F-8875-5D08D2B56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Sätt olika lösenord för olika system</a:t>
            </a:r>
          </a:p>
          <a:p>
            <a:r>
              <a:rPr lang="sv-SE" dirty="0"/>
              <a:t>Välj intelligenta lösenord (som inte finns med i någon ordlista – på något språk, använd siffror och specialtecken!)</a:t>
            </a:r>
          </a:p>
          <a:p>
            <a:r>
              <a:rPr lang="sv-SE" dirty="0"/>
              <a:t>Kontrollera URL där man uppger lösenord</a:t>
            </a:r>
          </a:p>
          <a:p>
            <a:r>
              <a:rPr lang="sv-SE" dirty="0"/>
              <a:t>Kontrollera att sidan är krypterad</a:t>
            </a:r>
          </a:p>
          <a:p>
            <a:r>
              <a:rPr lang="sv-SE" dirty="0"/>
              <a:t>Uppge aldrig lösenordet i klartext per mail</a:t>
            </a:r>
          </a:p>
          <a:p>
            <a:r>
              <a:rPr lang="sv-SE" dirty="0"/>
              <a:t>Klicka inte på suspekta länkar i mail</a:t>
            </a:r>
          </a:p>
          <a:p>
            <a:r>
              <a:rPr lang="sv-SE" dirty="0"/>
              <a:t>Installera inte okontrollerad mjukvara</a:t>
            </a:r>
          </a:p>
          <a:p>
            <a:r>
              <a:rPr lang="sv-SE" dirty="0"/>
              <a:t>Sätt inte USB-stickor i din dator som du inte varit med och preparerat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>
            <a:normAutofit fontScale="70000" lnSpcReduction="20000"/>
          </a:bodyPr>
          <a:lstStyle/>
          <a:p>
            <a:r>
              <a:rPr lang="sv-SE" dirty="0"/>
              <a:t>Enkla tips på vad man kan göra för att skydda sig och undvika onödiga risker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9D2AF58D-BAD2-DB45-B81C-6DC0CDDE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99" y="698698"/>
            <a:ext cx="225425" cy="35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6353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9F1A208-00F9-5D40-BDA7-C200717BD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Hur tar vi </a:t>
            </a:r>
            <a:br>
              <a:rPr lang="sv-SE" dirty="0"/>
            </a:br>
            <a:r>
              <a:rPr lang="sv-SE" dirty="0"/>
              <a:t>nästa steg?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8A45E74A-F07C-F747-B03C-168AC114EF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0614" y="3868738"/>
            <a:ext cx="5275386" cy="1875570"/>
          </a:xfrm>
        </p:spPr>
        <p:txBody>
          <a:bodyPr anchor="t"/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sv-SE" dirty="0"/>
              <a:t>info@cuebid.se</a:t>
            </a:r>
            <a:br>
              <a:rPr lang="sv-SE" dirty="0"/>
            </a:br>
            <a:r>
              <a:rPr lang="sv-SE" dirty="0"/>
              <a:t>+46 (8) – 400 210 80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sv-SE" dirty="0" err="1"/>
              <a:t>cuebid.se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74156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C9144470-8520-CF4F-8875-5D08D2B56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Malware</a:t>
            </a:r>
          </a:p>
          <a:p>
            <a:r>
              <a:rPr lang="sv-SE" dirty="0"/>
              <a:t>Hackade konton</a:t>
            </a:r>
          </a:p>
          <a:p>
            <a:r>
              <a:rPr lang="sv-SE" dirty="0"/>
              <a:t>Sårbarheter i systemen</a:t>
            </a:r>
          </a:p>
          <a:p>
            <a:r>
              <a:rPr lang="sv-SE" dirty="0">
                <a:solidFill>
                  <a:srgbClr val="FF0000"/>
                </a:solidFill>
              </a:rPr>
              <a:t>Det är användaren som är den svagaste punkten i säkerhetskedjan!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/>
          <a:lstStyle/>
          <a:p>
            <a:r>
              <a:rPr lang="sv-SE" dirty="0"/>
              <a:t>De största hoten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9D2AF58D-BAD2-DB45-B81C-6DC0CDDE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99" y="698698"/>
            <a:ext cx="225425" cy="352228"/>
          </a:xfrm>
          <a:prstGeom prst="rect">
            <a:avLst/>
          </a:prstGeom>
        </p:spPr>
      </p:pic>
      <p:pic>
        <p:nvPicPr>
          <p:cNvPr id="5" name="Picture Placeholder 4"/>
          <p:cNvPicPr>
            <a:picLocks noGrp="1" noChangeAspect="1"/>
          </p:cNvPicPr>
          <p:nvPr>
            <p:ph type="pic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125" y="2114641"/>
            <a:ext cx="5318581" cy="2835672"/>
          </a:xfrm>
        </p:spPr>
      </p:pic>
    </p:spTree>
    <p:extLst>
      <p:ext uri="{BB962C8B-B14F-4D97-AF65-F5344CB8AC3E}">
        <p14:creationId xmlns:p14="http://schemas.microsoft.com/office/powerpoint/2010/main" val="2112994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C9144470-8520-CF4F-8875-5D08D2B56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Virus</a:t>
            </a:r>
          </a:p>
          <a:p>
            <a:r>
              <a:rPr lang="sv-SE" dirty="0"/>
              <a:t>Ransomware</a:t>
            </a:r>
          </a:p>
          <a:p>
            <a:r>
              <a:rPr lang="sv-SE" dirty="0"/>
              <a:t>Key loggers</a:t>
            </a:r>
          </a:p>
          <a:p>
            <a:r>
              <a:rPr lang="sv-SE" dirty="0"/>
              <a:t>Sniffers</a:t>
            </a:r>
          </a:p>
          <a:p>
            <a:r>
              <a:rPr lang="sv-SE" dirty="0"/>
              <a:t>Clientware för Distribuerade Denial of Service-attacker.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/>
          <a:lstStyle/>
          <a:p>
            <a:r>
              <a:rPr lang="sv-SE" dirty="0"/>
              <a:t>Skadlig kod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9D2AF58D-BAD2-DB45-B81C-6DC0CDDE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99" y="698698"/>
            <a:ext cx="225425" cy="35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529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Underrubrik 3">
            <a:extLst>
              <a:ext uri="{FF2B5EF4-FFF2-40B4-BE49-F238E27FC236}">
                <a16:creationId xmlns:a16="http://schemas.microsoft.com/office/drawing/2014/main" id="{F0F9B04F-0373-744A-83AD-EA422DD296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t" anchorCtr="0">
            <a:normAutofit/>
          </a:bodyPr>
          <a:lstStyle/>
          <a:p>
            <a:r>
              <a:rPr lang="sv-SE" dirty="0"/>
              <a:t>Hotbild - fortsättning</a:t>
            </a:r>
            <a:endParaRPr lang="sv-SE" sz="3000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33A69F13-4EA5-0449-A8A3-2BCB6C124981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t" anchorCtr="0">
            <a:noAutofit/>
          </a:bodyPr>
          <a:lstStyle/>
          <a:p>
            <a:r>
              <a:rPr lang="sv-SE" sz="7200" dirty="0"/>
              <a:t>Vilka är det som försöker komma åt informationen och varför?</a:t>
            </a:r>
          </a:p>
        </p:txBody>
      </p:sp>
    </p:spTree>
    <p:extLst>
      <p:ext uri="{BB962C8B-B14F-4D97-AF65-F5344CB8AC3E}">
        <p14:creationId xmlns:p14="http://schemas.microsoft.com/office/powerpoint/2010/main" val="689612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C9144470-8520-CF4F-8875-5D08D2B567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769" y="1452220"/>
            <a:ext cx="5318583" cy="3953560"/>
          </a:xfrm>
        </p:spPr>
        <p:txBody>
          <a:bodyPr/>
          <a:lstStyle/>
          <a:p>
            <a:r>
              <a:rPr lang="sv-SE" dirty="0"/>
              <a:t>”Script Kiddies”</a:t>
            </a:r>
          </a:p>
          <a:p>
            <a:r>
              <a:rPr lang="sv-SE" dirty="0"/>
              <a:t>Ekonomiska brottslingar</a:t>
            </a:r>
          </a:p>
          <a:p>
            <a:r>
              <a:rPr lang="sv-SE" dirty="0"/>
              <a:t>Utpressare</a:t>
            </a:r>
          </a:p>
          <a:p>
            <a:r>
              <a:rPr lang="sv-SE" dirty="0"/>
              <a:t>Statliga aktörer från främmande makt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/>
          <a:lstStyle/>
          <a:p>
            <a:r>
              <a:rPr lang="sv-SE" dirty="0"/>
              <a:t>Vilka är det som försöker komma åt information?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9D2AF58D-BAD2-DB45-B81C-6DC0CDDE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99" y="698698"/>
            <a:ext cx="225425" cy="3522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1736" y="2083308"/>
            <a:ext cx="3647313" cy="243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736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C9144470-8520-CF4F-8875-5D08D2B56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Ofta unga, tämligen välutbildade</a:t>
            </a:r>
          </a:p>
          <a:p>
            <a:r>
              <a:rPr lang="sv-SE" dirty="0"/>
              <a:t>Automatiserade attacker</a:t>
            </a:r>
          </a:p>
          <a:p>
            <a:r>
              <a:rPr lang="sv-SE" dirty="0"/>
              <a:t>Färdiga script</a:t>
            </a:r>
          </a:p>
          <a:p>
            <a:r>
              <a:rPr lang="sv-SE" dirty="0"/>
              <a:t>”Hacket” är viktigare än resultatet</a:t>
            </a:r>
          </a:p>
          <a:p>
            <a:r>
              <a:rPr lang="sv-SE" dirty="0"/>
              <a:t>Tekniskt intresse går före ekonomisk vinning</a:t>
            </a:r>
          </a:p>
          <a:p>
            <a:r>
              <a:rPr lang="sv-SE" dirty="0"/>
              <a:t>Kan vara ”politiskt” drivna - cyberaktivism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/>
          <a:lstStyle/>
          <a:p>
            <a:r>
              <a:rPr lang="sv-SE" dirty="0"/>
              <a:t>”Script Kiddies”</a:t>
            </a:r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9D2AF58D-BAD2-DB45-B81C-6DC0CDDEF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99" y="698698"/>
            <a:ext cx="225425" cy="35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080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C9144470-8520-CF4F-8875-5D08D2B56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Ofta organiserade brottslingar</a:t>
            </a:r>
          </a:p>
          <a:p>
            <a:r>
              <a:rPr lang="en" dirty="0"/>
              <a:t>Ekonomiska motiv</a:t>
            </a:r>
          </a:p>
          <a:p>
            <a:r>
              <a:rPr lang="en" dirty="0"/>
              <a:t>“Beskyddarverksamheter” med malware och virus</a:t>
            </a:r>
          </a:p>
          <a:p>
            <a:r>
              <a:rPr lang="en" dirty="0"/>
              <a:t>Söker aktivt upp målen</a:t>
            </a:r>
          </a:p>
          <a:p>
            <a:r>
              <a:rPr lang="en" dirty="0"/>
              <a:t>Högt motiverade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/>
          <a:lstStyle/>
          <a:p>
            <a:r>
              <a:rPr lang="sv-SE" dirty="0"/>
              <a:t>Ekonomiska brottslingar och utpressare</a:t>
            </a: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D0562295-B295-8C4F-8947-444822545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93310"/>
            <a:ext cx="293236" cy="365344"/>
          </a:xfrm>
          <a:prstGeom prst="rect">
            <a:avLst/>
          </a:prstGeom>
        </p:spPr>
      </p:pic>
      <p:pic>
        <p:nvPicPr>
          <p:cNvPr id="10" name="Platshållare för bild 9">
            <a:extLst>
              <a:ext uri="{FF2B5EF4-FFF2-40B4-BE49-F238E27FC236}">
                <a16:creationId xmlns:a16="http://schemas.microsoft.com/office/drawing/2014/main" id="{214D9E5F-FE02-B643-A7A8-A781B07255A8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839" y="1555699"/>
            <a:ext cx="4293152" cy="3953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8591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C9144470-8520-CF4F-8875-5D08D2B567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Agerar på främmande makts initiativ</a:t>
            </a:r>
          </a:p>
          <a:p>
            <a:r>
              <a:rPr lang="en" dirty="0"/>
              <a:t>Underrättelsearbete/spinoage</a:t>
            </a:r>
          </a:p>
          <a:p>
            <a:r>
              <a:rPr lang="en" dirty="0"/>
              <a:t>Ofta inriktade på delar av totalförsvaret (civilt som militärt)</a:t>
            </a:r>
          </a:p>
          <a:p>
            <a:r>
              <a:rPr lang="en" dirty="0"/>
              <a:t>Söker aktivt upp målen</a:t>
            </a:r>
          </a:p>
          <a:p>
            <a:r>
              <a:rPr lang="en" dirty="0"/>
              <a:t>Högt motiverade</a:t>
            </a:r>
          </a:p>
          <a:p>
            <a:r>
              <a:rPr lang="en" dirty="0"/>
              <a:t>Ofta “breda” hot – många attackvektorer. Inriktade mot “mjuka mål”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AC21C39-1B94-0441-BD72-AE384646F45D}"/>
              </a:ext>
            </a:extLst>
          </p:cNvPr>
          <p:cNvSpPr>
            <a:spLocks noGrp="1"/>
          </p:cNvSpPr>
          <p:nvPr>
            <p:ph type="subTitle" idx="12"/>
          </p:nvPr>
        </p:nvSpPr>
        <p:spPr>
          <a:xfrm>
            <a:off x="1062318" y="743604"/>
            <a:ext cx="10520082" cy="476995"/>
          </a:xfrm>
        </p:spPr>
        <p:txBody>
          <a:bodyPr/>
          <a:lstStyle/>
          <a:p>
            <a:r>
              <a:rPr lang="sv-SE" dirty="0"/>
              <a:t>Statliga aktörer från främmande makt</a:t>
            </a:r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D0562295-B295-8C4F-8947-4448225453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693310"/>
            <a:ext cx="293236" cy="365344"/>
          </a:xfrm>
          <a:prstGeom prst="rect">
            <a:avLst/>
          </a:prstGeom>
        </p:spPr>
      </p:pic>
      <p:pic>
        <p:nvPicPr>
          <p:cNvPr id="10" name="Platshållare för bild 9">
            <a:extLst>
              <a:ext uri="{FF2B5EF4-FFF2-40B4-BE49-F238E27FC236}">
                <a16:creationId xmlns:a16="http://schemas.microsoft.com/office/drawing/2014/main" id="{214D9E5F-FE02-B643-A7A8-A781B07255A8}"/>
              </a:ext>
            </a:extLst>
          </p:cNvPr>
          <p:cNvPicPr>
            <a:picLocks noGrp="1" noChangeAspect="1"/>
          </p:cNvPicPr>
          <p:nvPr>
            <p:ph type="pic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839" y="2115737"/>
            <a:ext cx="4293152" cy="283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200547"/>
      </p:ext>
    </p:extLst>
  </p:cSld>
  <p:clrMapOvr>
    <a:masterClrMapping/>
  </p:clrMapOvr>
</p:sld>
</file>

<file path=ppt/theme/theme1.xml><?xml version="1.0" encoding="utf-8"?>
<a:theme xmlns:a="http://schemas.openxmlformats.org/drawingml/2006/main" name="Cuebid-tema">
  <a:themeElements>
    <a:clrScheme name="Cuebid 1">
      <a:dk1>
        <a:srgbClr val="042A5D"/>
      </a:dk1>
      <a:lt1>
        <a:srgbClr val="FFFFFF"/>
      </a:lt1>
      <a:dk2>
        <a:srgbClr val="001A39"/>
      </a:dk2>
      <a:lt2>
        <a:srgbClr val="F4F4F4"/>
      </a:lt2>
      <a:accent1>
        <a:srgbClr val="042A5D"/>
      </a:accent1>
      <a:accent2>
        <a:srgbClr val="00FFD2"/>
      </a:accent2>
      <a:accent3>
        <a:srgbClr val="F3F3F3"/>
      </a:accent3>
      <a:accent4>
        <a:srgbClr val="602FAD"/>
      </a:accent4>
      <a:accent5>
        <a:srgbClr val="BF91FF"/>
      </a:accent5>
      <a:accent6>
        <a:srgbClr val="FF99CC"/>
      </a:accent6>
      <a:hlink>
        <a:srgbClr val="001B38"/>
      </a:hlink>
      <a:folHlink>
        <a:srgbClr val="28C7B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ebid_PPT_mall_generell" id="{EBF9CA01-D897-C348-BD06-6FB01F01BAA2}" vid="{69E203C7-0F36-4A4B-AE34-3A3CA6551D4B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4D424DE9BD1CF41869332ACBD10AE51" ma:contentTypeVersion="6" ma:contentTypeDescription="Skapa ett nytt dokument." ma:contentTypeScope="" ma:versionID="eac65b60463a3629cac3d44f09eaa90a">
  <xsd:schema xmlns:xsd="http://www.w3.org/2001/XMLSchema" xmlns:xs="http://www.w3.org/2001/XMLSchema" xmlns:p="http://schemas.microsoft.com/office/2006/metadata/properties" xmlns:ns2="fe6f4ab7-be47-4d69-817b-8a46394312a3" targetNamespace="http://schemas.microsoft.com/office/2006/metadata/properties" ma:root="true" ma:fieldsID="c80cc39f47134b71470541904a560148" ns2:_="">
    <xsd:import namespace="fe6f4ab7-be47-4d69-817b-8a46394312a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e6f4ab7-be47-4d69-817b-8a46394312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2FD3CCA-7FE7-4055-8E93-47591A858A9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e6f4ab7-be47-4d69-817b-8a46394312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23E47F5-E5B7-4399-A162-0E1DF2EDEBFB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fe6f4ab7-be47-4d69-817b-8a46394312a3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B917566-2DEA-4176-A527-901861205C7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3455</TotalTime>
  <Words>848</Words>
  <Application>Microsoft Office PowerPoint</Application>
  <PresentationFormat>Bredbild</PresentationFormat>
  <Paragraphs>134</Paragraphs>
  <Slides>25</Slides>
  <Notes>15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25</vt:i4>
      </vt:variant>
    </vt:vector>
  </HeadingPairs>
  <TitlesOfParts>
    <vt:vector size="30" baseType="lpstr">
      <vt:lpstr>Arial</vt:lpstr>
      <vt:lpstr>Calibri</vt:lpstr>
      <vt:lpstr>Trade Gothic LT Pro Bold Conden</vt:lpstr>
      <vt:lpstr>Trade Gothic LT Pro Condensed N</vt:lpstr>
      <vt:lpstr>Cuebid-tema</vt:lpstr>
      <vt:lpstr>PowerPoint-presentation</vt:lpstr>
      <vt:lpstr>Hotbild</vt:lpstr>
      <vt:lpstr>PowerPoint-presentation</vt:lpstr>
      <vt:lpstr>PowerPoint-presentation</vt:lpstr>
      <vt:lpstr>Vilka är det som försöker komma åt informationen och varför?</vt:lpstr>
      <vt:lpstr>PowerPoint-presentation</vt:lpstr>
      <vt:lpstr>PowerPoint-presentation</vt:lpstr>
      <vt:lpstr>PowerPoint-presentation</vt:lpstr>
      <vt:lpstr>PowerPoint-presentation</vt:lpstr>
      <vt:lpstr>Hur arbetar hackers?</vt:lpstr>
      <vt:lpstr>PowerPoint-presentation</vt:lpstr>
      <vt:lpstr>PowerPoint-presentation</vt:lpstr>
      <vt:lpstr>Verkliga exempel och dess konsekvenser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Vad är kryptering?</vt:lpstr>
      <vt:lpstr>PowerPoint-presentation</vt:lpstr>
      <vt:lpstr>PowerPoint-presentation</vt:lpstr>
      <vt:lpstr>Enkla tips på vad man kan göra för att skydda sig</vt:lpstr>
      <vt:lpstr>PowerPoint-presentation</vt:lpstr>
      <vt:lpstr>Hur tar vi  nästa steg?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 bring light in to life.</dc:title>
  <dc:creator>martin hummel-gradén</dc:creator>
  <cp:lastModifiedBy>Jesper Värn</cp:lastModifiedBy>
  <cp:revision>90</cp:revision>
  <cp:lastPrinted>2019-06-05T14:38:10Z</cp:lastPrinted>
  <dcterms:created xsi:type="dcterms:W3CDTF">2019-02-28T13:49:26Z</dcterms:created>
  <dcterms:modified xsi:type="dcterms:W3CDTF">2022-06-07T07:47:33Z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0x01010024D424DE9BD1CF41869332ACBD10AE51</vt:lpwstr>
  </property>
</Properties>
</file>

<file path=docProps/thumbnail.jpeg>
</file>